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08305"/>
            <a:ext cx="9144000" cy="1598295"/>
          </a:xfrm>
        </p:spPr>
        <p:txBody>
          <a:bodyPr>
            <a:normAutofit fontScale="90000"/>
          </a:bodyPr>
          <a:lstStyle/>
          <a:p>
            <a:r>
              <a:rPr lang="el-GR" dirty="0"/>
              <a:t>Η αλήθεια με τις πυρκαγιες στην ελβετία</a:t>
            </a:r>
            <a:endParaRPr lang="el-GR" dirty="0"/>
          </a:p>
        </p:txBody>
      </p:sp>
      <p:sp>
        <p:nvSpPr>
          <p:cNvPr id="3" name="Subtitle 2"/>
          <p:cNvSpPr>
            <a:spLocks noGrp="1"/>
          </p:cNvSpPr>
          <p:nvPr>
            <p:ph type="subTitle" idx="1"/>
          </p:nvPr>
        </p:nvSpPr>
        <p:spPr/>
        <p:txBody>
          <a:bodyPr/>
          <a:lstStyle/>
          <a:p>
            <a:r>
              <a:rPr lang="el-GR"/>
              <a:t>Η πυρκαγιά που αναφέρω ήταν αυτή που τα ελληνικά κανάλια αλλά και τα διεθνή μέσα είπαν ότι καίγεται η ελβετία, την ώρα που καιγόταν η Μάνδρα Αττικής και άλλα μέρη της ελλάδας.</a:t>
            </a:r>
            <a:endParaRPr lang="el-G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l-GR" altLang="en-US">
                <a:sym typeface="+mn-ea"/>
              </a:rPr>
              <a:t>Δορυφορική εικόνα της περιοχής κατά την δεύτερη ημέρα της πυρκαγιάς 18-7-2023</a:t>
            </a:r>
            <a:br>
              <a:rPr lang="en-US"/>
            </a:br>
            <a:endParaRPr lang="en-US"/>
          </a:p>
        </p:txBody>
      </p:sp>
      <p:sp>
        <p:nvSpPr>
          <p:cNvPr id="3" name="Content Placeholder 2"/>
          <p:cNvSpPr>
            <a:spLocks noGrp="1"/>
          </p:cNvSpPr>
          <p:nvPr>
            <p:ph idx="1"/>
          </p:nvPr>
        </p:nvSpPr>
        <p:spPr/>
        <p:txBody>
          <a:bodyPr/>
          <a:p>
            <a:endParaRPr lang="en-US"/>
          </a:p>
        </p:txBody>
      </p:sp>
      <p:pic>
        <p:nvPicPr>
          <p:cNvPr id="4" name="Picture 3" descr="Jul 17 AM _ 46.4°N 8°E _ Zoom Earth - Προφίλ 1 - Microsoft​ Edge 23_7_2023 2_26_57 μμ"/>
          <p:cNvPicPr>
            <a:picLocks noChangeAspect="1"/>
          </p:cNvPicPr>
          <p:nvPr/>
        </p:nvPicPr>
        <p:blipFill>
          <a:blip r:embed="rId1"/>
          <a:stretch>
            <a:fillRect/>
          </a:stretch>
        </p:blipFill>
        <p:spPr>
          <a:xfrm>
            <a:off x="838200" y="1329690"/>
            <a:ext cx="10515600" cy="53435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83185"/>
            <a:ext cx="10515600" cy="1246505"/>
          </a:xfrm>
        </p:spPr>
        <p:txBody>
          <a:bodyPr>
            <a:normAutofit fontScale="90000"/>
          </a:bodyPr>
          <a:p>
            <a:r>
              <a:rPr lang="el-GR" altLang="en-US">
                <a:sym typeface="+mn-ea"/>
              </a:rPr>
              <a:t>Δορυφορική εικόνα της περιοχής κατά την τρίτη ημέρα της πυρκαγιάς 19-7-2023</a:t>
            </a:r>
            <a:endParaRPr lang="en-US"/>
          </a:p>
        </p:txBody>
      </p:sp>
      <p:sp>
        <p:nvSpPr>
          <p:cNvPr id="3" name="Content Placeholder 2"/>
          <p:cNvSpPr>
            <a:spLocks noGrp="1"/>
          </p:cNvSpPr>
          <p:nvPr>
            <p:ph idx="1"/>
          </p:nvPr>
        </p:nvSpPr>
        <p:spPr/>
        <p:txBody>
          <a:bodyPr/>
          <a:p>
            <a:endParaRPr lang="en-US"/>
          </a:p>
        </p:txBody>
      </p:sp>
      <p:pic>
        <p:nvPicPr>
          <p:cNvPr id="4" name="Picture 3" descr="Jul 17 AM _ 46.4°N 8°E _ Zoom Earth - Προφίλ 1 - Microsoft​ Edge 23_7_2023 2_27_07 μμ"/>
          <p:cNvPicPr>
            <a:picLocks noChangeAspect="1"/>
          </p:cNvPicPr>
          <p:nvPr/>
        </p:nvPicPr>
        <p:blipFill>
          <a:blip r:embed="rId1"/>
          <a:stretch>
            <a:fillRect/>
          </a:stretch>
        </p:blipFill>
        <p:spPr>
          <a:xfrm>
            <a:off x="838200" y="1329690"/>
            <a:ext cx="10515600" cy="53435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99695"/>
            <a:ext cx="10515600" cy="1229360"/>
          </a:xfrm>
        </p:spPr>
        <p:txBody>
          <a:bodyPr>
            <a:normAutofit fontScale="90000"/>
          </a:bodyPr>
          <a:p>
            <a:r>
              <a:rPr lang="el-GR" altLang="en-US">
                <a:sym typeface="+mn-ea"/>
              </a:rPr>
              <a:t>Δορυφορική εικόνα της περιοχής κατά την πλήρης κατάσβεση της πυρκαγιάς 20-7-2023</a:t>
            </a:r>
            <a:endParaRPr lang="en-US"/>
          </a:p>
        </p:txBody>
      </p:sp>
      <p:sp>
        <p:nvSpPr>
          <p:cNvPr id="3" name="Content Placeholder 2"/>
          <p:cNvSpPr>
            <a:spLocks noGrp="1"/>
          </p:cNvSpPr>
          <p:nvPr>
            <p:ph idx="1"/>
          </p:nvPr>
        </p:nvSpPr>
        <p:spPr/>
        <p:txBody>
          <a:bodyPr/>
          <a:p>
            <a:endParaRPr lang="en-US"/>
          </a:p>
        </p:txBody>
      </p:sp>
      <p:pic>
        <p:nvPicPr>
          <p:cNvPr id="4" name="Picture 3" descr="Jul 17 AM _ 46.4°N 8°E _ Zoom Earth - Προφίλ 1 - Microsoft​ Edge 23_7_2023 2_27_15 μμ"/>
          <p:cNvPicPr>
            <a:picLocks noChangeAspect="1"/>
          </p:cNvPicPr>
          <p:nvPr/>
        </p:nvPicPr>
        <p:blipFill>
          <a:blip r:embed="rId1"/>
          <a:stretch>
            <a:fillRect/>
          </a:stretch>
        </p:blipFill>
        <p:spPr>
          <a:xfrm>
            <a:off x="838200" y="1329690"/>
            <a:ext cx="10515600" cy="53435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l-GR" altLang="en-US"/>
              <a:t>Συμπέρασμα της Ελβετικής πυρκαγιάς.</a:t>
            </a:r>
            <a:endParaRPr lang="el-GR" altLang="en-US"/>
          </a:p>
        </p:txBody>
      </p:sp>
      <p:sp>
        <p:nvSpPr>
          <p:cNvPr id="3" name="Content Placeholder 2"/>
          <p:cNvSpPr>
            <a:spLocks noGrp="1"/>
          </p:cNvSpPr>
          <p:nvPr>
            <p:ph idx="1"/>
          </p:nvPr>
        </p:nvSpPr>
        <p:spPr/>
        <p:txBody>
          <a:bodyPr/>
          <a:p>
            <a:pPr marL="0" indent="0">
              <a:buNone/>
            </a:pPr>
            <a:r>
              <a:rPr lang="el-GR" altLang="en-US"/>
              <a:t>Η πυρκαγιά αυτή μπορεί να έκαιγε σχετικά μεγάλη έκταση (θα την αναφέρω σε επόμενη διαφάνεια) αλλά δεν έβγαζε καπνό. Αυτό σημαίνει ότι ήταν έρπουσα και όχι επικόρυφη. Αυτή βρισκόταν σε υψόμετρο μεταξύ των 1400 και 2000 μέτρων από την θάλασσα. Η βλάστηση ήταν έλατα και γρασίδι. Ο λόγος που δεν έβγαζε καπνό ήταν επειδή καιγόντουσαν τα χόρτα και όχι τα έλατα. Επίσης ο λόγος που διέρκεισε 4 ημέρες ήταν λόγω της δύσβατης περιοχής και επίσης ότι είναι μακριά από μεγάλες λίμνες ή θάλασσες για ανεφοδιασμό των πυροσβεστικών αεροπλάνων και οχημάτων.</a:t>
            </a:r>
            <a:endParaRPr lang="el-GR"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l-GR" altLang="en-US"/>
              <a:t>Τα ελληνικά μέσα μαζικής ενημέρωσης για την πυρκαγιά στην Ελβετία.</a:t>
            </a:r>
            <a:endParaRPr lang="el-GR" altLang="en-US"/>
          </a:p>
        </p:txBody>
      </p:sp>
      <p:sp>
        <p:nvSpPr>
          <p:cNvPr id="3" name="Content Placeholder 2"/>
          <p:cNvSpPr>
            <a:spLocks noGrp="1"/>
          </p:cNvSpPr>
          <p:nvPr>
            <p:ph idx="1"/>
          </p:nvPr>
        </p:nvSpPr>
        <p:spPr/>
        <p:txBody>
          <a:bodyPr/>
          <a:p>
            <a:pPr marL="0" indent="0">
              <a:buNone/>
            </a:pPr>
            <a:r>
              <a:rPr lang="el-GR" altLang="en-US"/>
              <a:t>Ο σύνδεσμος ενός ελληνικού μέσου για την πυρκαγιά στην Ελβετία. https://www.insider.gr/eidiseis/283707/elbetia-tha-hreiastoyn-ebdomades-gia-tin-katasbesi-ton-pyrkagion-stahti-247105.</a:t>
            </a:r>
            <a:endParaRPr lang="el-GR" altLang="en-US"/>
          </a:p>
          <a:p>
            <a:pPr marL="0" indent="0">
              <a:buNone/>
            </a:pPr>
            <a:r>
              <a:rPr lang="el-GR" altLang="en-US"/>
              <a:t>Τί αναφέρει ο τίτλος του άρθρου. Θα χρειαστούν εβδομάδες για την κατάσβεση των πυρκαγιών - Στάχτη 247.105 στρέμματα δάσους. </a:t>
            </a:r>
            <a:endParaRPr lang="el-GR" altLang="en-US"/>
          </a:p>
          <a:p>
            <a:pPr marL="0" indent="0">
              <a:buNone/>
            </a:pPr>
            <a:r>
              <a:rPr lang="el-GR" altLang="en-US"/>
              <a:t>Πρώτα από όλα το άρθρο ίσως ανέφερε την έκταση της πυρκαγιάς στην Μάνδρα-Δερβενοχώρια Αττικής. Δεύτερον ούτε κοίταξε δορυφόρους ούτε διάβασε ξένα μέσα ενημέρωσης αλλά απλώς λέει ανακρίβειες για να κάνει τον ελληνικό λαό να πιστεύει ότι η ελβετία καίγεται από άκρη σε άκρη.</a:t>
            </a:r>
            <a:endParaRPr lang="el-GR"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l-GR" altLang="en-US">
                <a:sym typeface="+mn-ea"/>
              </a:rPr>
              <a:t>Τα ελληνικά μέσα μαζικής ενημέρωσης για την πυρκαγιά στην Ελβετία. (Συνέχεια)</a:t>
            </a:r>
            <a:endParaRPr lang="en-US"/>
          </a:p>
        </p:txBody>
      </p:sp>
      <p:sp>
        <p:nvSpPr>
          <p:cNvPr id="3" name="Content Placeholder 2"/>
          <p:cNvSpPr>
            <a:spLocks noGrp="1"/>
          </p:cNvSpPr>
          <p:nvPr>
            <p:ph idx="1"/>
          </p:nvPr>
        </p:nvSpPr>
        <p:spPr/>
        <p:txBody>
          <a:bodyPr/>
          <a:p>
            <a:pPr marL="0" indent="0">
              <a:buNone/>
            </a:pPr>
            <a:r>
              <a:rPr lang="el-GR" altLang="en-US"/>
              <a:t>Επίσης αναφέρουν ότι μόνο η κληματική αλλαγή (αποκλειστικά αύξηση της θερμοκρασίας πάνω από τα φυσιολογικά επίπεδα και μείωση υγρασίας-βροχοπτώσεων κάτω από τα φυσιολογικά επίπεδα) φταίει. Ο καιρός σε εκείνη την περιοχή ήταν μέσα στα φυσιολογικά επίπεδα. Επίσης περνάνε σύνεφα με αποτέλεσμα να βρέξει σε εκείνη την περιοχή. Επίσης αναφέρουν ότι θα χρειαστούν εβδομάδες για να σβήσει. Δηλαδή παρόλο που η Ελβετία δεν είχε καεί ποτέ λένε ότι μόνο το 2023 καίγεται για πρώτη φορά και σε πρωτοφανής έκταση και δύσκολη για την κατάσβεση η πυρκαγιά. Απεναντίας στην Ελλάδα ο δορυφόρος δείχνει καπνό και όχι στις υπόλοιπες χώρες της  Ευρώπης.</a:t>
            </a:r>
            <a:endParaRPr lang="el-GR"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l-GR" altLang="en-US"/>
              <a:t>Τα διεθνή μέσα μαζικής ενημέρωσης για την πυρκαγιά στην Ελβετία</a:t>
            </a:r>
            <a:endParaRPr lang="el-GR" altLang="en-US"/>
          </a:p>
        </p:txBody>
      </p:sp>
      <p:sp>
        <p:nvSpPr>
          <p:cNvPr id="3" name="Content Placeholder 2"/>
          <p:cNvSpPr>
            <a:spLocks noGrp="1"/>
          </p:cNvSpPr>
          <p:nvPr>
            <p:ph idx="1"/>
          </p:nvPr>
        </p:nvSpPr>
        <p:spPr/>
        <p:txBody>
          <a:bodyPr/>
          <a:p>
            <a:pPr marL="0" indent="0">
              <a:buNone/>
            </a:pPr>
            <a:r>
              <a:rPr lang="el-GR"/>
              <a:t>Ο σύνδεσμος ενός διεθνές μέσου για την πυρκαγιά στην Ελβετία. https://www.reuters.com/world/europe/swiss-forest-fire-could-spread-if-winds-pick-up-authorities-warn-2023-07-18/.</a:t>
            </a:r>
            <a:endParaRPr lang="el-GR"/>
          </a:p>
          <a:p>
            <a:pPr marL="0" indent="0">
              <a:buNone/>
            </a:pPr>
            <a:r>
              <a:rPr lang="el-GR"/>
              <a:t>Πρώτα αναφέρει ότι η έκταση είναι 100 </a:t>
            </a:r>
            <a:r>
              <a:rPr lang="en-US"/>
              <a:t>ha </a:t>
            </a:r>
            <a:r>
              <a:rPr lang="el-GR"/>
              <a:t>δηλαδή 1000 στρέματα (λογικό για πυρίμαχη χώρα) και ότι θα χρειαστούν </a:t>
            </a:r>
            <a:r>
              <a:rPr lang="el-GR" b="1"/>
              <a:t>ημέρες </a:t>
            </a:r>
            <a:r>
              <a:rPr lang="el-GR"/>
              <a:t>ή </a:t>
            </a:r>
            <a:r>
              <a:rPr lang="el-GR">
                <a:solidFill>
                  <a:schemeClr val="bg1">
                    <a:lumMod val="65000"/>
                  </a:schemeClr>
                </a:solidFill>
              </a:rPr>
              <a:t>εβδομάδες </a:t>
            </a:r>
            <a:r>
              <a:rPr lang="el-GR"/>
              <a:t>για τον έλεγχο της πυρκαγιάς. “</a:t>
            </a:r>
            <a:r>
              <a:rPr lang="en-US"/>
              <a:t>It could take days or weeks to fully put out the fire, which has spread to 100 hectares</a:t>
            </a:r>
            <a:r>
              <a:rPr lang="el-GR"/>
              <a:t>”</a:t>
            </a:r>
            <a:r>
              <a:rPr lang="en-US" altLang="el-GR"/>
              <a:t>.</a:t>
            </a:r>
            <a:endParaRPr lang="en-US" altLang="el-GR"/>
          </a:p>
          <a:p>
            <a:pPr marL="0" indent="0">
              <a:buNone/>
            </a:pPr>
            <a:r>
              <a:rPr lang="el-GR" altLang="el-GR"/>
              <a:t>Δεύτερον αναφέρει ότι 200 άνθρωποι πρέπει να εγκαταλείψουν </a:t>
            </a:r>
            <a:r>
              <a:rPr lang="el-GR" altLang="el-GR" b="1"/>
              <a:t>ΠΡΟΛΗΠΤΙΚΑ </a:t>
            </a:r>
            <a:r>
              <a:rPr lang="el-GR" altLang="el-GR"/>
              <a:t>τις εστίες τους “</a:t>
            </a:r>
            <a:r>
              <a:rPr lang="en-US" altLang="el-GR"/>
              <a:t>Swiss firefighters on Tuesday were battling a forest fire that has forced more than 200 people to evacuate</a:t>
            </a:r>
            <a:r>
              <a:rPr lang="el-GR" altLang="el-GR"/>
              <a:t>”</a:t>
            </a:r>
            <a:r>
              <a:rPr lang="en-US" altLang="el-GR"/>
              <a:t>.</a:t>
            </a:r>
            <a:endParaRPr lang="en-US" altLang="el-G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l-GR" altLang="en-US">
                <a:sym typeface="+mn-ea"/>
              </a:rPr>
              <a:t>Τα διεθνή μέσα μαζικής ενημέρωσης για την πυρκαγιά στην Ελβετία </a:t>
            </a:r>
            <a:r>
              <a:rPr lang="en-US" altLang="el-GR">
                <a:sym typeface="+mn-ea"/>
              </a:rPr>
              <a:t>(</a:t>
            </a:r>
            <a:r>
              <a:rPr lang="el-GR" altLang="en-US">
                <a:sym typeface="+mn-ea"/>
              </a:rPr>
              <a:t>Συνέχεια)</a:t>
            </a:r>
            <a:endParaRPr lang="el-GR" altLang="en-US">
              <a:sym typeface="+mn-ea"/>
            </a:endParaRPr>
          </a:p>
        </p:txBody>
      </p:sp>
      <p:sp>
        <p:nvSpPr>
          <p:cNvPr id="3" name="Content Placeholder 2"/>
          <p:cNvSpPr>
            <a:spLocks noGrp="1"/>
          </p:cNvSpPr>
          <p:nvPr>
            <p:ph idx="1"/>
          </p:nvPr>
        </p:nvSpPr>
        <p:spPr/>
        <p:txBody>
          <a:bodyPr>
            <a:normAutofit lnSpcReduction="10000"/>
          </a:bodyPr>
          <a:p>
            <a:pPr marL="0" indent="0">
              <a:buNone/>
            </a:pPr>
            <a:r>
              <a:rPr lang="el-GR" altLang="en-US"/>
              <a:t>Ας ξεκινήσουμε, παρατηρούμε ότι η πυρκαγιά στην Ελβετία βρίσκεται κοντά σε κατοικημένη περιοχή. Τα περισσότερα βουνά της Ελβετίας έχουν κτήρια στις κορυφές ή στις πλαγιές τους (χιονοδρομικά, ξενοδοχεία, καζίνο, καφετέρια, μονοκατοικίες) και δεν είναι έρημα όπως τα Ελληνικά ή ακόμα περισσότερο τα Καναδικά. Άρα εάν ξεσπάσει η πυρκαγιά υπάρχει κίνδυνος για δηλητιρίαση από τον καπνό σε όσους βρίσκονται κοντά στην πυρκαγιά ή ακόμα να κάψει σπίτια και περιουσίες η πυρκαγιά. Άρα καλά έκαναν την εκκένωση της περιοχής.</a:t>
            </a:r>
            <a:endParaRPr lang="el-GR" altLang="en-US"/>
          </a:p>
          <a:p>
            <a:pPr marL="0" indent="0">
              <a:buNone/>
            </a:pPr>
            <a:r>
              <a:rPr lang="el-GR" altLang="en-US"/>
              <a:t>Επίσης λένε ότι θα χρειαστούν μέρες όπως και έγινε. 4 ημέρες έκαιγε η πυρκαγιά στην Ελβετία.</a:t>
            </a:r>
            <a:endParaRPr lang="el-GR"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33350"/>
            <a:ext cx="10515600" cy="1337945"/>
          </a:xfrm>
        </p:spPr>
        <p:txBody>
          <a:bodyPr>
            <a:normAutofit/>
          </a:bodyPr>
          <a:p>
            <a:r>
              <a:rPr lang="el-GR" altLang="en-US" sz="4000"/>
              <a:t>Η έκταση της πυρκαγιάς από τον δορυφόρο είναι περίπου 6500 στρέματα.</a:t>
            </a:r>
            <a:endParaRPr lang="el-GR" altLang="en-US" sz="4000"/>
          </a:p>
        </p:txBody>
      </p:sp>
      <p:sp>
        <p:nvSpPr>
          <p:cNvPr id="3" name="Content Placeholder 2"/>
          <p:cNvSpPr>
            <a:spLocks noGrp="1"/>
          </p:cNvSpPr>
          <p:nvPr>
            <p:ph idx="1"/>
          </p:nvPr>
        </p:nvSpPr>
        <p:spPr/>
        <p:txBody>
          <a:bodyPr/>
          <a:p>
            <a:endParaRPr lang="en-US"/>
          </a:p>
        </p:txBody>
      </p:sp>
      <p:pic>
        <p:nvPicPr>
          <p:cNvPr id="4" name="Picture 3" descr="Jul 17 AM _ 46.4°N 8°E _ Zoom Earth - Προφίλ 1 - Microsoft​ Edge 23_7_2023 2_30_52 μμ"/>
          <p:cNvPicPr>
            <a:picLocks noChangeAspect="1"/>
          </p:cNvPicPr>
          <p:nvPr/>
        </p:nvPicPr>
        <p:blipFill>
          <a:blip r:embed="rId1"/>
          <a:stretch>
            <a:fillRect/>
          </a:stretch>
        </p:blipFill>
        <p:spPr>
          <a:xfrm>
            <a:off x="838200" y="1471295"/>
            <a:ext cx="10515600" cy="53435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245"/>
            <a:ext cx="10515600" cy="2008505"/>
          </a:xfrm>
        </p:spPr>
        <p:txBody>
          <a:bodyPr>
            <a:normAutofit/>
          </a:bodyPr>
          <a:p>
            <a:r>
              <a:rPr lang="el-GR" altLang="en-US" sz="3200"/>
              <a:t>Η έκταση της πυρκαγιάς στην Μάνδρα στο αποκωρύφωμα της ήταν 168000 στρέματα την ίδια ημέρα που τα ελληνικά μέσα ανέφεραν για την Ελβετική πυρκαγιά.</a:t>
            </a:r>
            <a:endParaRPr lang="el-GR" altLang="en-US" sz="3200"/>
          </a:p>
        </p:txBody>
      </p:sp>
      <p:sp>
        <p:nvSpPr>
          <p:cNvPr id="3" name="Content Placeholder 2"/>
          <p:cNvSpPr>
            <a:spLocks noGrp="1"/>
          </p:cNvSpPr>
          <p:nvPr>
            <p:ph idx="1"/>
          </p:nvPr>
        </p:nvSpPr>
        <p:spPr/>
        <p:txBody>
          <a:bodyPr/>
          <a:p>
            <a:endParaRPr lang="en-US"/>
          </a:p>
        </p:txBody>
      </p:sp>
      <p:pic>
        <p:nvPicPr>
          <p:cNvPr id="4" name="Picture 3" descr="Jul 19, 15_45 _ 38.1°N 23.6°E _ Zoom Earth και 1 ακόμη σελίδα - Προφίλ 1 - Microsoft​ Edge 23_7_2023 4_02_45 μμ"/>
          <p:cNvPicPr>
            <a:picLocks noChangeAspect="1"/>
          </p:cNvPicPr>
          <p:nvPr/>
        </p:nvPicPr>
        <p:blipFill>
          <a:blip r:embed="rId1"/>
          <a:stretch>
            <a:fillRect/>
          </a:stretch>
        </p:blipFill>
        <p:spPr>
          <a:xfrm>
            <a:off x="838200" y="1444625"/>
            <a:ext cx="10058400" cy="53435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l-GR" altLang="en-US"/>
              <a:t>Οι μέγιστες θερμοκρασίες στην περιοχή πριν ξεσπάσει η πυρκαγιά 16-7-2023</a:t>
            </a:r>
            <a:endParaRPr lang="el-GR" altLang="en-US"/>
          </a:p>
        </p:txBody>
      </p:sp>
      <p:sp>
        <p:nvSpPr>
          <p:cNvPr id="3" name="Content Placeholder 2"/>
          <p:cNvSpPr>
            <a:spLocks noGrp="1"/>
          </p:cNvSpPr>
          <p:nvPr>
            <p:ph idx="1"/>
          </p:nvPr>
        </p:nvSpPr>
        <p:spPr/>
        <p:txBody>
          <a:bodyPr/>
          <a:p>
            <a:endParaRPr lang="en-US"/>
          </a:p>
        </p:txBody>
      </p:sp>
      <p:pic>
        <p:nvPicPr>
          <p:cNvPr id="6" name="Picture 5" descr="16-7-2023"/>
          <p:cNvPicPr>
            <a:picLocks noChangeAspect="1"/>
          </p:cNvPicPr>
          <p:nvPr/>
        </p:nvPicPr>
        <p:blipFill>
          <a:blip r:embed="rId1"/>
          <a:stretch>
            <a:fillRect/>
          </a:stretch>
        </p:blipFill>
        <p:spPr>
          <a:xfrm>
            <a:off x="838200" y="1691005"/>
            <a:ext cx="10554970" cy="494728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l-GR" altLang="en-US"/>
              <a:t>Συμπέρασμα</a:t>
            </a:r>
            <a:endParaRPr lang="el-GR" altLang="en-US"/>
          </a:p>
        </p:txBody>
      </p:sp>
      <p:sp>
        <p:nvSpPr>
          <p:cNvPr id="3" name="Content Placeholder 2"/>
          <p:cNvSpPr>
            <a:spLocks noGrp="1"/>
          </p:cNvSpPr>
          <p:nvPr>
            <p:ph idx="1"/>
          </p:nvPr>
        </p:nvSpPr>
        <p:spPr>
          <a:xfrm>
            <a:off x="838200" y="1691640"/>
            <a:ext cx="10515600" cy="4751070"/>
          </a:xfrm>
        </p:spPr>
        <p:txBody>
          <a:bodyPr>
            <a:normAutofit lnSpcReduction="20000"/>
          </a:bodyPr>
          <a:p>
            <a:r>
              <a:rPr lang="el-GR" altLang="en-US"/>
              <a:t>Οι προγνωστικοί χάρτες λένε την πρόβλεψη του καιρού στο περίπο</a:t>
            </a:r>
            <a:endParaRPr lang="el-GR" altLang="en-US"/>
          </a:p>
          <a:p>
            <a:r>
              <a:rPr lang="el-GR" altLang="en-US"/>
              <a:t>Οι δορυφόροι φωτογραφίζουν την γη και εάν εντοπίσουν καπνό τότε το καλύπτουν με κόκκινο χρώμα και υπολογίζουν την έκταση της πυρκαγιάς στο περίπου.</a:t>
            </a:r>
            <a:endParaRPr lang="el-GR" altLang="en-US"/>
          </a:p>
          <a:p>
            <a:r>
              <a:rPr lang="el-GR" altLang="en-US"/>
              <a:t>Η πραγματική έκταση ίσως να είναι μικρότερη (2000 με 3000 στρέματα) στην Ελβετία αλλά όταν διμοσιεύτηκε το άρθρο στις 18-7-2023 η πυρκαγιά μόλις έφτασε στο αποκορύφωμα της και συνεπώς είχει μικρότερη από την μέγιστη έκταση της.</a:t>
            </a:r>
            <a:endParaRPr lang="el-GR" altLang="en-US"/>
          </a:p>
          <a:p>
            <a:r>
              <a:rPr lang="el-GR" altLang="en-US"/>
              <a:t>Εκείνο το ελληνικό μέσο κινδυνολογεί περισσότερο από τι πρέπει για να δείξει ότι η Ελλάδα καίγεται λιγότερο από οποιαδήποτε ευρωπαική χώρα, αλλά δυστυχώς ήταν εκείνες της ημέρες αυτή που καιγόταν περισσότερο από οποιαδήποτε χώρα.</a:t>
            </a:r>
            <a:endParaRPr lang="el-GR"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82880"/>
            <a:ext cx="10515600" cy="1508125"/>
          </a:xfrm>
        </p:spPr>
        <p:txBody>
          <a:bodyPr>
            <a:normAutofit fontScale="90000"/>
          </a:bodyPr>
          <a:p>
            <a:r>
              <a:rPr lang="el-GR" sz="3200"/>
              <a:t>Την ημέρα που δημοσίευσαν τα Ελληνικά και διεθνή μέσα για τις πυρκαγιές στην Ελβετία και άλλες Ευρωπαικές χώρες στην πραγματικότητα αυτή που καιγόταν ήταν η Ελλάδα. (Κάτω δεξιά στην φωτογραφία).</a:t>
            </a:r>
            <a:endParaRPr lang="el-GR" sz="3200"/>
          </a:p>
        </p:txBody>
      </p:sp>
      <p:sp>
        <p:nvSpPr>
          <p:cNvPr id="3" name="Content Placeholder 2"/>
          <p:cNvSpPr>
            <a:spLocks noGrp="1"/>
          </p:cNvSpPr>
          <p:nvPr>
            <p:ph idx="1"/>
          </p:nvPr>
        </p:nvSpPr>
        <p:spPr/>
        <p:txBody>
          <a:bodyPr/>
          <a:p>
            <a:endParaRPr lang="en-US"/>
          </a:p>
        </p:txBody>
      </p:sp>
      <p:pic>
        <p:nvPicPr>
          <p:cNvPr id="5" name="Picture 4" descr="Jul 18 AM _ 42.9°N 8.9°E _ Zoom Earth - Προφίλ 1 - Microsoft​ Edge 23_7_2023 4_11_48 μμ"/>
          <p:cNvPicPr>
            <a:picLocks noChangeAspect="1"/>
          </p:cNvPicPr>
          <p:nvPr/>
        </p:nvPicPr>
        <p:blipFill>
          <a:blip r:embed="rId1"/>
          <a:stretch>
            <a:fillRect/>
          </a:stretch>
        </p:blipFill>
        <p:spPr>
          <a:xfrm>
            <a:off x="838200" y="1826260"/>
            <a:ext cx="10515600" cy="48469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l-GR" altLang="en-US">
                <a:sym typeface="+mn-ea"/>
              </a:rPr>
              <a:t>Οι μέγιστες θερμοκρασίες στην περιοχή την 1η ημέρα της πυρκαγιάς 17-7-2023</a:t>
            </a:r>
            <a:endParaRPr lang="en-US"/>
          </a:p>
        </p:txBody>
      </p:sp>
      <p:sp>
        <p:nvSpPr>
          <p:cNvPr id="3" name="Content Placeholder 2"/>
          <p:cNvSpPr>
            <a:spLocks noGrp="1"/>
          </p:cNvSpPr>
          <p:nvPr>
            <p:ph idx="1"/>
          </p:nvPr>
        </p:nvSpPr>
        <p:spPr/>
        <p:txBody>
          <a:bodyPr/>
          <a:p>
            <a:endParaRPr lang="en-US"/>
          </a:p>
        </p:txBody>
      </p:sp>
      <p:pic>
        <p:nvPicPr>
          <p:cNvPr id="4" name="Picture 3" descr="17-7-2023"/>
          <p:cNvPicPr>
            <a:picLocks noChangeAspect="1"/>
          </p:cNvPicPr>
          <p:nvPr/>
        </p:nvPicPr>
        <p:blipFill>
          <a:blip r:embed="rId1"/>
          <a:stretch>
            <a:fillRect/>
          </a:stretch>
        </p:blipFill>
        <p:spPr>
          <a:xfrm>
            <a:off x="838200" y="1691005"/>
            <a:ext cx="10515600" cy="49891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l-GR" altLang="en-US">
                <a:sym typeface="+mn-ea"/>
              </a:rPr>
              <a:t>Οι μέγιστες θερμοκρασίες στην περιοχή της 2η ημέρας της πυρκαγιάς 18-7-2023</a:t>
            </a:r>
            <a:endParaRPr lang="en-US"/>
          </a:p>
        </p:txBody>
      </p:sp>
      <p:sp>
        <p:nvSpPr>
          <p:cNvPr id="3" name="Content Placeholder 2"/>
          <p:cNvSpPr>
            <a:spLocks noGrp="1"/>
          </p:cNvSpPr>
          <p:nvPr>
            <p:ph idx="1"/>
          </p:nvPr>
        </p:nvSpPr>
        <p:spPr/>
        <p:txBody>
          <a:bodyPr/>
          <a:p>
            <a:endParaRPr lang="en-US"/>
          </a:p>
        </p:txBody>
      </p:sp>
      <p:pic>
        <p:nvPicPr>
          <p:cNvPr id="4" name="Picture 3" descr="18-7-2023"/>
          <p:cNvPicPr>
            <a:picLocks noChangeAspect="1"/>
          </p:cNvPicPr>
          <p:nvPr/>
        </p:nvPicPr>
        <p:blipFill>
          <a:blip r:embed="rId1"/>
          <a:stretch>
            <a:fillRect/>
          </a:stretch>
        </p:blipFill>
        <p:spPr>
          <a:xfrm>
            <a:off x="838200" y="1825625"/>
            <a:ext cx="10516235" cy="49288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l-GR" altLang="en-US">
                <a:sym typeface="+mn-ea"/>
              </a:rPr>
              <a:t>Οι μέγιστες θερμοκρασίες στην περιοχή την 3η ημέρα της πυρκαγιάς 19-7-2023</a:t>
            </a:r>
            <a:endParaRPr lang="en-US"/>
          </a:p>
        </p:txBody>
      </p:sp>
      <p:sp>
        <p:nvSpPr>
          <p:cNvPr id="3" name="Content Placeholder 2"/>
          <p:cNvSpPr>
            <a:spLocks noGrp="1"/>
          </p:cNvSpPr>
          <p:nvPr>
            <p:ph idx="1"/>
          </p:nvPr>
        </p:nvSpPr>
        <p:spPr/>
        <p:txBody>
          <a:bodyPr/>
          <a:p>
            <a:endParaRPr lang="en-US"/>
          </a:p>
        </p:txBody>
      </p:sp>
      <p:pic>
        <p:nvPicPr>
          <p:cNvPr id="4" name="Picture 3" descr="19-7-2023"/>
          <p:cNvPicPr>
            <a:picLocks noChangeAspect="1"/>
          </p:cNvPicPr>
          <p:nvPr/>
        </p:nvPicPr>
        <p:blipFill>
          <a:blip r:embed="rId1"/>
          <a:stretch>
            <a:fillRect/>
          </a:stretch>
        </p:blipFill>
        <p:spPr>
          <a:xfrm>
            <a:off x="838200" y="1691005"/>
            <a:ext cx="10514965" cy="50907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l-GR" altLang="en-US">
                <a:sym typeface="+mn-ea"/>
              </a:rPr>
              <a:t>Οι μέγιστες θερμοκρασίες στην περιοχή </a:t>
            </a:r>
            <a:r>
              <a:rPr lang="el-GR">
                <a:sym typeface="+mn-ea"/>
              </a:rPr>
              <a:t>όταν έσβησε η πυρκαγιά 20-7-2023</a:t>
            </a:r>
            <a:endParaRPr lang="el-GR"/>
          </a:p>
        </p:txBody>
      </p:sp>
      <p:sp>
        <p:nvSpPr>
          <p:cNvPr id="3" name="Content Placeholder 2"/>
          <p:cNvSpPr>
            <a:spLocks noGrp="1"/>
          </p:cNvSpPr>
          <p:nvPr>
            <p:ph idx="1"/>
          </p:nvPr>
        </p:nvSpPr>
        <p:spPr/>
        <p:txBody>
          <a:bodyPr/>
          <a:p>
            <a:endParaRPr lang="en-US"/>
          </a:p>
        </p:txBody>
      </p:sp>
      <p:pic>
        <p:nvPicPr>
          <p:cNvPr id="4" name="Picture 3" descr="20-7-2023"/>
          <p:cNvPicPr>
            <a:picLocks noChangeAspect="1"/>
          </p:cNvPicPr>
          <p:nvPr/>
        </p:nvPicPr>
        <p:blipFill>
          <a:blip r:embed="rId1"/>
          <a:stretch>
            <a:fillRect/>
          </a:stretch>
        </p:blipFill>
        <p:spPr>
          <a:xfrm>
            <a:off x="838200" y="1825625"/>
            <a:ext cx="10516235" cy="49288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98475"/>
            <a:ext cx="10515600" cy="5678805"/>
          </a:xfrm>
        </p:spPr>
        <p:txBody>
          <a:bodyPr/>
          <a:p>
            <a:pPr marL="0" indent="0">
              <a:buNone/>
            </a:pPr>
            <a:r>
              <a:rPr lang="el-GR" altLang="en-US"/>
              <a:t>Παρατηρούμε ότι η θερμοκρασία ήταν κοντά σε φυσιολογικά επίπεδα για την εποχή και το μέρος. Στις 18-7-2023 χτύπησε στους 25 βαθμούς κελσίου στο σημείο της πυρκαγιάς. Υπενθυμίζω ότι οι χάρτες της θερμοκρασίας είναι το </a:t>
            </a:r>
            <a:r>
              <a:rPr lang="en-US" altLang="en-US"/>
              <a:t>Ventusky </a:t>
            </a:r>
            <a:r>
              <a:rPr lang="el-GR" altLang="en-US"/>
              <a:t>και επισημαίνω ότι μιλάμε για προηγούμενες προγνώσεις και όχι αληθηνές θερμοκρασίες. Στην πραγματικότητα η θερμοκρασία μπορεί να είναι μέχρι και 10 βαθμοί κελσίου υψηλότερη ή χαμηλότερη από την πρόγνωση του καιρού. Αλλα ας υποθέσουμε ότι οι πραγματικές θερμοκρασίες είναι πολύ κοντά στις προβλεπόμενες βλέπουμε ότι ο κίνδυνος της πυρκαγιάς ήταν μεταξύ του χαμηλού και του μεσαίου επιπέδου. Άρα ο καιρός από μόνος του δείχνει ότι είναι εύκολη η κατάσβεση της πυρκαγιάς αυτής όπως και αποδείχθηκε με τις φωτογραφίες που θα δείξω.</a:t>
            </a:r>
            <a:endParaRPr lang="el-GR"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l-GR" altLang="en-US">
                <a:sym typeface="+mn-ea"/>
              </a:rPr>
              <a:t>Δορυφορική εικόνα της περιοχής πριν από την πυρκαγιά 16-7-2023</a:t>
            </a:r>
            <a:br>
              <a:rPr lang="el-GR" altLang="en-US"/>
            </a:br>
            <a:endParaRPr lang="en-US"/>
          </a:p>
        </p:txBody>
      </p:sp>
      <p:sp>
        <p:nvSpPr>
          <p:cNvPr id="3" name="Content Placeholder 2"/>
          <p:cNvSpPr>
            <a:spLocks noGrp="1"/>
          </p:cNvSpPr>
          <p:nvPr>
            <p:ph idx="1"/>
          </p:nvPr>
        </p:nvSpPr>
        <p:spPr/>
        <p:txBody>
          <a:bodyPr/>
          <a:p>
            <a:endParaRPr lang="en-US"/>
          </a:p>
        </p:txBody>
      </p:sp>
      <p:pic>
        <p:nvPicPr>
          <p:cNvPr id="4" name="Picture 3" descr="Jul 17 AM _ 46.4°N 8°E _ Zoom Earth - Προφίλ 1 - Microsoft​ Edge 23_7_2023 2_26_41 μμ"/>
          <p:cNvPicPr>
            <a:picLocks noChangeAspect="1"/>
          </p:cNvPicPr>
          <p:nvPr/>
        </p:nvPicPr>
        <p:blipFill>
          <a:blip r:embed="rId1"/>
          <a:stretch>
            <a:fillRect/>
          </a:stretch>
        </p:blipFill>
        <p:spPr>
          <a:xfrm>
            <a:off x="838200" y="1329690"/>
            <a:ext cx="10515600" cy="53435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50800"/>
            <a:ext cx="10400030" cy="1278255"/>
          </a:xfrm>
        </p:spPr>
        <p:txBody>
          <a:bodyPr>
            <a:normAutofit/>
          </a:bodyPr>
          <a:p>
            <a:r>
              <a:rPr lang="el-GR" altLang="en-US" sz="4000">
                <a:sym typeface="+mn-ea"/>
              </a:rPr>
              <a:t>Δορυφορική εικόνα της περιοχής κατά την πρώτη ημέρα της πυρκαγιάς 17-7-2023</a:t>
            </a:r>
            <a:endParaRPr lang="en-US" sz="4000"/>
          </a:p>
        </p:txBody>
      </p:sp>
      <p:sp>
        <p:nvSpPr>
          <p:cNvPr id="3" name="Content Placeholder 2"/>
          <p:cNvSpPr>
            <a:spLocks noGrp="1"/>
          </p:cNvSpPr>
          <p:nvPr>
            <p:ph idx="1"/>
          </p:nvPr>
        </p:nvSpPr>
        <p:spPr/>
        <p:txBody>
          <a:bodyPr/>
          <a:p>
            <a:endParaRPr lang="en-US"/>
          </a:p>
        </p:txBody>
      </p:sp>
      <p:pic>
        <p:nvPicPr>
          <p:cNvPr id="4" name="Picture 3" descr="Jul 17 AM _ 46.4°N 8°E _ Zoom Earth - Προφίλ 1 - Microsoft​ Edge 23_7_2023 2_26_49 μμ"/>
          <p:cNvPicPr>
            <a:picLocks noChangeAspect="1"/>
          </p:cNvPicPr>
          <p:nvPr/>
        </p:nvPicPr>
        <p:blipFill>
          <a:blip r:embed="rId1"/>
          <a:stretch>
            <a:fillRect/>
          </a:stretch>
        </p:blipFill>
        <p:spPr>
          <a:xfrm>
            <a:off x="838200" y="1329690"/>
            <a:ext cx="10515600" cy="53435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6087</Words>
  <Application>WPS Presentation</Application>
  <PresentationFormat>Widescreen</PresentationFormat>
  <Paragraphs>64</Paragraphs>
  <Slides>21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vt:i4>
      </vt:variant>
    </vt:vector>
  </HeadingPairs>
  <TitlesOfParts>
    <vt:vector size="31" baseType="lpstr">
      <vt:lpstr>Arial</vt:lpstr>
      <vt:lpstr>SimSun</vt:lpstr>
      <vt:lpstr>Wingdings</vt:lpstr>
      <vt:lpstr>Calibri Light</vt:lpstr>
      <vt:lpstr>Calibri</vt:lpstr>
      <vt:lpstr>Microsoft YaHei</vt:lpstr>
      <vt:lpstr/>
      <vt:lpstr>Arial Unicode MS</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Η αλήθεια με τις πυρκαγιες στην ελβετία</dc:title>
  <dc:creator/>
  <cp:lastModifiedBy>CPU 3.56 GHz</cp:lastModifiedBy>
  <cp:revision>10</cp:revision>
  <dcterms:created xsi:type="dcterms:W3CDTF">2023-07-23T12:15:06Z</dcterms:created>
  <dcterms:modified xsi:type="dcterms:W3CDTF">2023-07-23T13:13:35Z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1033-10.2.0.7646</vt:lpwstr>
  </property>
</Properties>
</file>